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  <p:embeddedFont>
      <p:font typeface="Merriweather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2E67B9B-5B89-442B-9FCB-F8A3FE102BEB}">
  <a:tblStyle styleId="{22E67B9B-5B89-442B-9FCB-F8A3FE102BE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erriweather-bold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Roboto-regular.fntdata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7" Type="http://schemas.openxmlformats.org/officeDocument/2006/relationships/font" Target="fonts/Merriweather-regular.fntdata"/><Relationship Id="rId16" Type="http://schemas.openxmlformats.org/officeDocument/2006/relationships/font" Target="fonts/Roboto-boldItalic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Merriweather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Merriweather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f1c27e1f57_0_3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f1c27e1f57_0_3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f1c27e1f57_0_12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f1c27e1f57_0_12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f1c27e1f57_0_3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f1c27e1f57_0_3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f1c27e1f57_0_3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f1c27e1f57_0_3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Husk at nævne, at: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klasserepræsentanter har stemmeret ved møderne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man har ansvar for at spørge sin klasse inden hvert møde, om de har nogen ønsker/behov, der skal fremføres ved mødet. Efter mødet skal man give mundtligt resume af mødet vha. referatet.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f1c27e1f57_0_3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f1c27e1f57_0_3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og indholdsobjek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1088684" y="603389"/>
            <a:ext cx="6968400" cy="78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1088684" y="1511799"/>
            <a:ext cx="6968400" cy="2588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l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5431559" y="247778"/>
            <a:ext cx="26256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1088684" y="246980"/>
            <a:ext cx="4220100" cy="2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360045" y="599230"/>
            <a:ext cx="608400" cy="3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D5A6BD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27BA0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696" y="12920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">
                <a:solidFill>
                  <a:srgbClr val="EFEFEF"/>
                </a:solidFill>
                <a:latin typeface="Merriweather"/>
                <a:ea typeface="Merriweather"/>
                <a:cs typeface="Merriweather"/>
                <a:sym typeface="Merriweather"/>
              </a:rPr>
              <a:t>ELEVRÅDET</a:t>
            </a:r>
            <a:endParaRPr b="1">
              <a:solidFill>
                <a:srgbClr val="EFEFE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311713" y="32101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Skal du være med</a:t>
            </a:r>
            <a:r>
              <a:rPr lang="da" sz="3200">
                <a:solidFill>
                  <a:srgbClr val="741B47"/>
                </a:solidFill>
                <a:latin typeface="Cambria"/>
                <a:ea typeface="Cambria"/>
                <a:cs typeface="Cambria"/>
                <a:sym typeface="Cambria"/>
              </a:rPr>
              <a:t>?</a:t>
            </a:r>
            <a:endParaRPr sz="3200">
              <a:solidFill>
                <a:srgbClr val="741B47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2849" y="778699"/>
            <a:ext cx="1578299" cy="1569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1088684" y="603389"/>
            <a:ext cx="6968400" cy="786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Hvad er elevrådet</a:t>
            </a:r>
            <a:r>
              <a:rPr lang="da" sz="3200">
                <a:solidFill>
                  <a:srgbClr val="741B47"/>
                </a:solidFill>
                <a:latin typeface="Cambria"/>
                <a:ea typeface="Cambria"/>
                <a:cs typeface="Cambria"/>
                <a:sym typeface="Cambria"/>
              </a:rPr>
              <a:t>?</a:t>
            </a:r>
            <a:endParaRPr sz="3200">
              <a:solidFill>
                <a:srgbClr val="741B47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1340475" y="1783050"/>
            <a:ext cx="6824100" cy="25881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-317500" lvl="0" marL="457200" rtl="0" algn="l">
              <a:lnSpc>
                <a:spcPct val="200000"/>
              </a:lnSpc>
              <a:spcBef>
                <a:spcPts val="800"/>
              </a:spcBef>
              <a:spcAft>
                <a:spcPts val="0"/>
              </a:spcAft>
              <a:buClr>
                <a:srgbClr val="741B47"/>
              </a:buClr>
              <a:buSzPts val="1400"/>
              <a:buFont typeface="Merriweather"/>
              <a:buChar char="-"/>
            </a:pPr>
            <a:r>
              <a:rPr lang="da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Det organiserede talerør for elevgruppen</a:t>
            </a:r>
            <a:endParaRPr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741B47"/>
              </a:buClr>
              <a:buSzPts val="1400"/>
              <a:buFont typeface="Merriweather"/>
              <a:buChar char="-"/>
            </a:pPr>
            <a:r>
              <a:rPr lang="da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Samarbejde, fællesskab og forandring</a:t>
            </a:r>
            <a:endParaRPr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741B47"/>
              </a:buClr>
              <a:buSzPts val="1400"/>
              <a:buFont typeface="Merriweather"/>
              <a:buChar char="-"/>
            </a:pPr>
            <a:r>
              <a:rPr lang="da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En forsmag på foreningslivet</a:t>
            </a:r>
            <a:endParaRPr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4352" y="255575"/>
            <a:ext cx="1050026" cy="1044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1088684" y="603389"/>
            <a:ext cx="6968400" cy="786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Elevdemokratiets opbygning</a:t>
            </a:r>
            <a:endParaRPr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5" name="Google Shape;75;p16"/>
          <p:cNvSpPr/>
          <p:nvPr/>
        </p:nvSpPr>
        <p:spPr>
          <a:xfrm>
            <a:off x="2164963" y="2248113"/>
            <a:ext cx="594300" cy="36900"/>
          </a:xfrm>
          <a:prstGeom prst="roundRect">
            <a:avLst>
              <a:gd fmla="val 50000" name="adj"/>
            </a:avLst>
          </a:prstGeom>
          <a:solidFill>
            <a:srgbClr val="741B4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6" name="Google Shape;76;p16"/>
          <p:cNvGrpSpPr/>
          <p:nvPr/>
        </p:nvGrpSpPr>
        <p:grpSpPr>
          <a:xfrm>
            <a:off x="571536" y="1957150"/>
            <a:ext cx="1755000" cy="1897977"/>
            <a:chOff x="571536" y="1957150"/>
            <a:chExt cx="1755000" cy="1897977"/>
          </a:xfrm>
        </p:grpSpPr>
        <p:sp>
          <p:nvSpPr>
            <p:cNvPr id="77" name="Google Shape;77;p16"/>
            <p:cNvSpPr/>
            <p:nvPr/>
          </p:nvSpPr>
          <p:spPr>
            <a:xfrm>
              <a:off x="1151886" y="195715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66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6"/>
            <p:cNvSpPr txBox="1"/>
            <p:nvPr/>
          </p:nvSpPr>
          <p:spPr>
            <a:xfrm>
              <a:off x="594488" y="2660925"/>
              <a:ext cx="17091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da" sz="1200">
                  <a:solidFill>
                    <a:srgbClr val="741B47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Alle elever</a:t>
              </a:r>
              <a:endParaRPr b="1" sz="1200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79" name="Google Shape;79;p16"/>
            <p:cNvSpPr txBox="1"/>
            <p:nvPr/>
          </p:nvSpPr>
          <p:spPr>
            <a:xfrm>
              <a:off x="571536" y="3117727"/>
              <a:ext cx="17550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t/>
              </a:r>
              <a:endParaRPr sz="800">
                <a:solidFill>
                  <a:srgbClr val="A7291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0" name="Google Shape;80;p16"/>
          <p:cNvGrpSpPr/>
          <p:nvPr/>
        </p:nvGrpSpPr>
        <p:grpSpPr>
          <a:xfrm>
            <a:off x="2699423" y="1957150"/>
            <a:ext cx="1709103" cy="1897977"/>
            <a:chOff x="2699423" y="1957150"/>
            <a:chExt cx="1709103" cy="1897977"/>
          </a:xfrm>
        </p:grpSpPr>
        <p:sp>
          <p:nvSpPr>
            <p:cNvPr id="81" name="Google Shape;81;p16"/>
            <p:cNvSpPr/>
            <p:nvPr/>
          </p:nvSpPr>
          <p:spPr>
            <a:xfrm>
              <a:off x="3256823" y="195715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A64D7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6"/>
            <p:cNvSpPr txBox="1"/>
            <p:nvPr/>
          </p:nvSpPr>
          <p:spPr>
            <a:xfrm>
              <a:off x="2699425" y="2660925"/>
              <a:ext cx="17091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da" sz="1200">
                  <a:solidFill>
                    <a:srgbClr val="741B47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Elevrådet</a:t>
              </a:r>
              <a:endParaRPr b="1" sz="1200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83" name="Google Shape;83;p16"/>
            <p:cNvSpPr txBox="1"/>
            <p:nvPr/>
          </p:nvSpPr>
          <p:spPr>
            <a:xfrm>
              <a:off x="2699423" y="3117727"/>
              <a:ext cx="17091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b="1" i="1" lang="da" sz="1000">
                  <a:solidFill>
                    <a:srgbClr val="741B47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To repræsentanter fra hver klasse  med stemmeret</a:t>
              </a:r>
              <a:endParaRPr b="1" i="1" sz="1000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84" name="Google Shape;84;p16"/>
            <p:cNvSpPr txBox="1"/>
            <p:nvPr/>
          </p:nvSpPr>
          <p:spPr>
            <a:xfrm>
              <a:off x="3335573" y="2118324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t/>
              </a:r>
              <a:endParaRPr b="1" sz="800">
                <a:solidFill>
                  <a:srgbClr val="A7291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5" name="Google Shape;85;p16"/>
          <p:cNvGrpSpPr/>
          <p:nvPr/>
        </p:nvGrpSpPr>
        <p:grpSpPr>
          <a:xfrm>
            <a:off x="4781408" y="1957150"/>
            <a:ext cx="1709106" cy="1897975"/>
            <a:chOff x="4781408" y="1957150"/>
            <a:chExt cx="1709106" cy="1897975"/>
          </a:xfrm>
        </p:grpSpPr>
        <p:sp>
          <p:nvSpPr>
            <p:cNvPr id="86" name="Google Shape;86;p16"/>
            <p:cNvSpPr/>
            <p:nvPr/>
          </p:nvSpPr>
          <p:spPr>
            <a:xfrm>
              <a:off x="5338808" y="195715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C27B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6"/>
            <p:cNvSpPr txBox="1"/>
            <p:nvPr/>
          </p:nvSpPr>
          <p:spPr>
            <a:xfrm>
              <a:off x="4781413" y="2660925"/>
              <a:ext cx="17091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da" sz="1200">
                  <a:solidFill>
                    <a:srgbClr val="741B47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Styregruppen</a:t>
              </a:r>
              <a:endParaRPr b="1" sz="1200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88" name="Google Shape;88;p16"/>
            <p:cNvSpPr txBox="1"/>
            <p:nvPr/>
          </p:nvSpPr>
          <p:spPr>
            <a:xfrm>
              <a:off x="4781408" y="3117725"/>
              <a:ext cx="17091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b="1" i="1" lang="da" sz="1000">
                  <a:solidFill>
                    <a:srgbClr val="741B47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Fem demokratisk valgte elever med fem forskellige ansvarsposter</a:t>
              </a:r>
              <a:endParaRPr b="1" i="1" sz="1000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89" name="Google Shape;89;p16"/>
            <p:cNvSpPr txBox="1"/>
            <p:nvPr/>
          </p:nvSpPr>
          <p:spPr>
            <a:xfrm>
              <a:off x="5417558" y="2118324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t/>
              </a:r>
              <a:endParaRPr b="1"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90" name="Google Shape;90;p16"/>
          <p:cNvSpPr/>
          <p:nvPr/>
        </p:nvSpPr>
        <p:spPr>
          <a:xfrm>
            <a:off x="4337175" y="2248113"/>
            <a:ext cx="594300" cy="36900"/>
          </a:xfrm>
          <a:prstGeom prst="roundRect">
            <a:avLst>
              <a:gd fmla="val 50000" name="adj"/>
            </a:avLst>
          </a:prstGeom>
          <a:solidFill>
            <a:srgbClr val="C27BA0"/>
          </a:solidFill>
          <a:ln cap="flat" cmpd="sng" w="9525">
            <a:solidFill>
              <a:srgbClr val="C27BA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6"/>
          <p:cNvSpPr/>
          <p:nvPr/>
        </p:nvSpPr>
        <p:spPr>
          <a:xfrm>
            <a:off x="6419150" y="2248113"/>
            <a:ext cx="594300" cy="36900"/>
          </a:xfrm>
          <a:prstGeom prst="roundRect">
            <a:avLst>
              <a:gd fmla="val 50000" name="adj"/>
            </a:avLst>
          </a:prstGeom>
          <a:solidFill>
            <a:srgbClr val="D5A6BD"/>
          </a:solidFill>
          <a:ln cap="flat" cmpd="sng" w="9525">
            <a:solidFill>
              <a:srgbClr val="EAD1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2" name="Google Shape;92;p16"/>
          <p:cNvGrpSpPr/>
          <p:nvPr/>
        </p:nvGrpSpPr>
        <p:grpSpPr>
          <a:xfrm>
            <a:off x="6863386" y="1957150"/>
            <a:ext cx="1709102" cy="1897977"/>
            <a:chOff x="6863386" y="1957150"/>
            <a:chExt cx="1709102" cy="1897977"/>
          </a:xfrm>
        </p:grpSpPr>
        <p:sp>
          <p:nvSpPr>
            <p:cNvPr id="93" name="Google Shape;93;p16"/>
            <p:cNvSpPr/>
            <p:nvPr/>
          </p:nvSpPr>
          <p:spPr>
            <a:xfrm>
              <a:off x="7420786" y="195715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EAD1D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6"/>
            <p:cNvSpPr txBox="1"/>
            <p:nvPr/>
          </p:nvSpPr>
          <p:spPr>
            <a:xfrm>
              <a:off x="6863386" y="3117727"/>
              <a:ext cx="17091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b="1" i="1" lang="da" sz="1000">
                  <a:solidFill>
                    <a:srgbClr val="741B47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To elever fra styregruppen, der varetager elevrådets kontakt med ledelsen</a:t>
              </a:r>
              <a:endParaRPr b="1" i="1" sz="1000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95" name="Google Shape;95;p16"/>
            <p:cNvSpPr txBox="1"/>
            <p:nvPr/>
          </p:nvSpPr>
          <p:spPr>
            <a:xfrm>
              <a:off x="6863388" y="2660925"/>
              <a:ext cx="17091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da" sz="1200">
                  <a:solidFill>
                    <a:srgbClr val="741B47"/>
                  </a:solidFill>
                  <a:latin typeface="Merriweather"/>
                  <a:ea typeface="Merriweather"/>
                  <a:cs typeface="Merriweather"/>
                  <a:sym typeface="Merriweather"/>
                </a:rPr>
                <a:t>Formandsskabet</a:t>
              </a:r>
              <a:endParaRPr b="1" sz="1200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</p:grpSp>
      <p:pic>
        <p:nvPicPr>
          <p:cNvPr id="96" name="Google Shape;9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4352" y="255575"/>
            <a:ext cx="1050026" cy="1044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/>
          <p:nvPr>
            <p:ph type="title"/>
          </p:nvPr>
        </p:nvSpPr>
        <p:spPr>
          <a:xfrm>
            <a:off x="1088684" y="603389"/>
            <a:ext cx="6968400" cy="786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Styregruppens rolle i elevrådet</a:t>
            </a:r>
            <a:endParaRPr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02" name="Google Shape;102;p17"/>
          <p:cNvSpPr txBox="1"/>
          <p:nvPr/>
        </p:nvSpPr>
        <p:spPr>
          <a:xfrm>
            <a:off x="904163" y="1696875"/>
            <a:ext cx="7337400" cy="11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 sz="1800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Styregruppen sætter dagsordenen for elevrådsmøderne med øje for de behov og ønsker, klasserepræsentanterne fremfører</a:t>
            </a:r>
            <a:endParaRPr sz="1800"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graphicFrame>
        <p:nvGraphicFramePr>
          <p:cNvPr id="103" name="Google Shape;103;p17"/>
          <p:cNvGraphicFramePr/>
          <p:nvPr/>
        </p:nvGraphicFramePr>
        <p:xfrm>
          <a:off x="1424700" y="2940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{22E67B9B-5B89-442B-9FCB-F8A3FE102BEB}</a:tableStyleId>
              </a:tblPr>
              <a:tblGrid>
                <a:gridCol w="2089125"/>
                <a:gridCol w="4207200"/>
              </a:tblGrid>
              <a:tr h="1389600">
                <a:tc>
                  <a:txBody>
                    <a:bodyPr/>
                    <a:lstStyle/>
                    <a:p>
                      <a:pPr indent="0" lvl="0" marL="72000" rtl="0" algn="l">
                        <a:lnSpc>
                          <a:spcPct val="12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a" sz="1800">
                          <a:solidFill>
                            <a:srgbClr val="741B47"/>
                          </a:solidFill>
                          <a:latin typeface="Merriweather"/>
                          <a:ea typeface="Merriweather"/>
                          <a:cs typeface="Merriweather"/>
                          <a:sym typeface="Merriweather"/>
                        </a:rPr>
                        <a:t>Fem poster: </a:t>
                      </a:r>
                      <a:endParaRPr b="1" sz="1800">
                        <a:solidFill>
                          <a:srgbClr val="741B47"/>
                        </a:solidFill>
                        <a:latin typeface="Merriweather"/>
                        <a:ea typeface="Merriweather"/>
                        <a:cs typeface="Merriweather"/>
                        <a:sym typeface="Merriweather"/>
                      </a:endParaRPr>
                    </a:p>
                    <a:p>
                      <a:pPr indent="-317500" lvl="0" marL="457200" rtl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741B47"/>
                        </a:buClr>
                        <a:buSzPts val="1400"/>
                        <a:buFont typeface="Merriweather"/>
                        <a:buChar char="-"/>
                      </a:pPr>
                      <a:r>
                        <a:rPr lang="da" sz="1800">
                          <a:solidFill>
                            <a:srgbClr val="741B47"/>
                          </a:solidFill>
                          <a:latin typeface="Merriweather"/>
                          <a:ea typeface="Merriweather"/>
                          <a:cs typeface="Merriweather"/>
                          <a:sym typeface="Merriweather"/>
                        </a:rPr>
                        <a:t>Kassérer</a:t>
                      </a:r>
                      <a:endParaRPr sz="1800">
                        <a:solidFill>
                          <a:srgbClr val="741B47"/>
                        </a:solidFill>
                        <a:latin typeface="Merriweather"/>
                        <a:ea typeface="Merriweather"/>
                        <a:cs typeface="Merriweather"/>
                        <a:sym typeface="Merriweather"/>
                      </a:endParaRPr>
                    </a:p>
                    <a:p>
                      <a:pPr indent="-317500" lvl="0" marL="45720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41B47"/>
                        </a:buClr>
                        <a:buSzPts val="1400"/>
                        <a:buFont typeface="Merriweather"/>
                        <a:buChar char="-"/>
                      </a:pPr>
                      <a:r>
                        <a:rPr lang="da" sz="1800">
                          <a:solidFill>
                            <a:srgbClr val="741B47"/>
                          </a:solidFill>
                          <a:latin typeface="Merriweather"/>
                          <a:ea typeface="Merriweather"/>
                          <a:cs typeface="Merriweather"/>
                          <a:sym typeface="Merriweather"/>
                        </a:rPr>
                        <a:t>Sekretær</a:t>
                      </a:r>
                      <a:endParaRPr/>
                    </a:p>
                  </a:txBody>
                  <a:tcPr marT="126000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indent="-319300" lvl="0" marL="460800" rtl="0" algn="l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741B47"/>
                        </a:buClr>
                        <a:buSzPts val="1400"/>
                        <a:buFont typeface="Merriweather"/>
                        <a:buChar char="-"/>
                      </a:pPr>
                      <a:r>
                        <a:rPr lang="da" sz="1800">
                          <a:solidFill>
                            <a:srgbClr val="741B47"/>
                          </a:solidFill>
                          <a:latin typeface="Merriweather"/>
                          <a:ea typeface="Merriweather"/>
                          <a:cs typeface="Merriweather"/>
                          <a:sym typeface="Merriweather"/>
                        </a:rPr>
                        <a:t>Udvalgsansvarlig</a:t>
                      </a:r>
                      <a:endParaRPr sz="1800">
                        <a:solidFill>
                          <a:srgbClr val="741B47"/>
                        </a:solidFill>
                        <a:latin typeface="Merriweather"/>
                        <a:ea typeface="Merriweather"/>
                        <a:cs typeface="Merriweather"/>
                        <a:sym typeface="Merriweather"/>
                      </a:endParaRPr>
                    </a:p>
                    <a:p>
                      <a:pPr indent="-317500" lvl="0" marL="45720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41B47"/>
                        </a:buClr>
                        <a:buSzPts val="1400"/>
                        <a:buFont typeface="Merriweather"/>
                        <a:buChar char="-"/>
                      </a:pPr>
                      <a:r>
                        <a:rPr lang="da" sz="1800">
                          <a:solidFill>
                            <a:srgbClr val="741B47"/>
                          </a:solidFill>
                          <a:latin typeface="Merriweather"/>
                          <a:ea typeface="Merriweather"/>
                          <a:cs typeface="Merriweather"/>
                          <a:sym typeface="Merriweather"/>
                        </a:rPr>
                        <a:t>Trivselsfondsrepræsentant</a:t>
                      </a:r>
                      <a:endParaRPr sz="1800">
                        <a:solidFill>
                          <a:srgbClr val="741B47"/>
                        </a:solidFill>
                        <a:latin typeface="Merriweather"/>
                        <a:ea typeface="Merriweather"/>
                        <a:cs typeface="Merriweather"/>
                        <a:sym typeface="Merriweather"/>
                      </a:endParaRPr>
                    </a:p>
                    <a:p>
                      <a:pPr indent="-319300" lvl="0" marL="46080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41B47"/>
                        </a:buClr>
                        <a:buSzPts val="1400"/>
                        <a:buFont typeface="Merriweather"/>
                        <a:buChar char="-"/>
                      </a:pPr>
                      <a:r>
                        <a:rPr lang="da" sz="1800">
                          <a:solidFill>
                            <a:srgbClr val="741B47"/>
                          </a:solidFill>
                          <a:latin typeface="Merriweather"/>
                          <a:ea typeface="Merriweather"/>
                          <a:cs typeface="Merriweather"/>
                          <a:sym typeface="Merriweather"/>
                        </a:rPr>
                        <a:t>Bestyrelsesrepræsentant</a:t>
                      </a:r>
                      <a:endParaRPr sz="1800">
                        <a:solidFill>
                          <a:srgbClr val="741B47"/>
                        </a:solidFill>
                        <a:latin typeface="Merriweather"/>
                        <a:ea typeface="Merriweather"/>
                        <a:cs typeface="Merriweather"/>
                        <a:sym typeface="Merriweather"/>
                      </a:endParaRPr>
                    </a:p>
                  </a:txBody>
                  <a:tcPr marT="126000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1DC"/>
                    </a:solidFill>
                  </a:tcPr>
                </a:tc>
              </a:tr>
            </a:tbl>
          </a:graphicData>
        </a:graphic>
      </p:graphicFrame>
      <p:pic>
        <p:nvPicPr>
          <p:cNvPr id="104" name="Google Shape;10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4352" y="255575"/>
            <a:ext cx="1050026" cy="1044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/>
          <p:nvPr>
            <p:ph type="title"/>
          </p:nvPr>
        </p:nvSpPr>
        <p:spPr>
          <a:xfrm>
            <a:off x="1088684" y="603389"/>
            <a:ext cx="6968400" cy="786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DIN rolle i elevrådet</a:t>
            </a:r>
            <a:endParaRPr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10" name="Google Shape;110;p18"/>
          <p:cNvSpPr txBox="1"/>
          <p:nvPr>
            <p:ph idx="1" type="body"/>
          </p:nvPr>
        </p:nvSpPr>
        <p:spPr>
          <a:xfrm>
            <a:off x="1088675" y="1511800"/>
            <a:ext cx="6968400" cy="30132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 fontScale="92500"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da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Hver klasse vælger to elevrådsrepræsentanter samt én suppleant</a:t>
            </a:r>
            <a:endParaRPr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da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Som klasserepræsentant deltager du i 8-10 årlige elevrådsmøder samt Elevrådets Dag og formidler kontakten mellem din klasse og elevråd </a:t>
            </a:r>
            <a:endParaRPr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da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Medlemmer af elevrådet spiller en væsentlig rolle i elevdemokratiet gennem aktiv samtale ved elevrådsmøderne</a:t>
            </a:r>
            <a:endParaRPr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741B47"/>
              </a:solidFill>
            </a:endParaRPr>
          </a:p>
        </p:txBody>
      </p:sp>
      <p:pic>
        <p:nvPicPr>
          <p:cNvPr id="111" name="Google Shape;11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4352" y="255575"/>
            <a:ext cx="1050026" cy="1044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/>
          <p:nvPr>
            <p:ph type="title"/>
          </p:nvPr>
        </p:nvSpPr>
        <p:spPr>
          <a:xfrm>
            <a:off x="1088684" y="603389"/>
            <a:ext cx="6968400" cy="786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Elevrådets arbejde</a:t>
            </a:r>
            <a:endParaRPr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17" name="Google Shape;117;p19"/>
          <p:cNvSpPr txBox="1"/>
          <p:nvPr>
            <p:ph idx="1" type="body"/>
          </p:nvPr>
        </p:nvSpPr>
        <p:spPr>
          <a:xfrm>
            <a:off x="637050" y="1314100"/>
            <a:ext cx="3753000" cy="32790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523"/>
              <a:buNone/>
            </a:pPr>
            <a:r>
              <a:rPr b="1" lang="da" sz="1400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Sidste år: </a:t>
            </a:r>
            <a:endParaRPr b="1" sz="1400"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741B47"/>
              </a:buClr>
              <a:buSzPts val="1400"/>
              <a:buFont typeface="Merriweather"/>
              <a:buChar char="-"/>
            </a:pPr>
            <a:r>
              <a:rPr lang="da" sz="1400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Salatbar i kantinen</a:t>
            </a:r>
            <a:endParaRPr sz="1400"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41B47"/>
              </a:buClr>
              <a:buSzPts val="1400"/>
              <a:buFont typeface="Merriweather"/>
              <a:buChar char="-"/>
            </a:pPr>
            <a:r>
              <a:rPr lang="da" sz="1400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Forbedring af fester gennem debattering af alkoholkultur</a:t>
            </a:r>
            <a:endParaRPr sz="1400"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41B47"/>
              </a:buClr>
              <a:buSzPts val="1400"/>
              <a:buFont typeface="Merriweather"/>
              <a:buChar char="-"/>
            </a:pPr>
            <a:r>
              <a:rPr lang="da" sz="1400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Indførelse af festlounge med brætspil og hygge</a:t>
            </a:r>
            <a:endParaRPr sz="1400"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41B47"/>
              </a:buClr>
              <a:buSzPts val="1400"/>
              <a:buFont typeface="Merriweather"/>
              <a:buChar char="-"/>
            </a:pPr>
            <a:r>
              <a:rPr lang="da" sz="1400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Implementering af skærmanbefalinger</a:t>
            </a:r>
            <a:endParaRPr sz="1400"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41B47"/>
              </a:buClr>
              <a:buSzPts val="1400"/>
              <a:buFont typeface="Merriweather"/>
              <a:buChar char="-"/>
            </a:pPr>
            <a:r>
              <a:rPr lang="da" sz="1400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RenSAG</a:t>
            </a:r>
            <a:endParaRPr sz="1400"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41B47"/>
              </a:buClr>
              <a:buSzPts val="1400"/>
              <a:buFont typeface="Merriweather"/>
              <a:buChar char="-"/>
            </a:pPr>
            <a:r>
              <a:rPr lang="da" sz="1400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Bind og tamponer på toiletterne</a:t>
            </a:r>
            <a:endParaRPr sz="1400"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SzPts val="523"/>
              <a:buNone/>
            </a:pPr>
            <a:r>
              <a:t/>
            </a:r>
            <a:endParaRPr sz="1155"/>
          </a:p>
        </p:txBody>
      </p:sp>
      <p:sp>
        <p:nvSpPr>
          <p:cNvPr id="118" name="Google Shape;118;p19"/>
          <p:cNvSpPr txBox="1"/>
          <p:nvPr/>
        </p:nvSpPr>
        <p:spPr>
          <a:xfrm>
            <a:off x="4658175" y="1237900"/>
            <a:ext cx="37530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da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Dette år: </a:t>
            </a:r>
            <a:endParaRPr b="1"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741B47"/>
              </a:buClr>
              <a:buSzPts val="1400"/>
              <a:buFont typeface="Merriweather"/>
              <a:buChar char="-"/>
            </a:pPr>
            <a:r>
              <a:rPr lang="da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Gymnasiets bidrag ifbm. finansiering af trivselsfonden</a:t>
            </a:r>
            <a:endParaRPr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41B47"/>
              </a:buClr>
              <a:buSzPts val="1400"/>
              <a:buFont typeface="Merriweather"/>
              <a:buChar char="-"/>
            </a:pPr>
            <a:r>
              <a:rPr lang="da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Vandposter rundt om på skolen</a:t>
            </a:r>
            <a:endParaRPr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41B47"/>
              </a:buClr>
              <a:buSzPts val="1400"/>
              <a:buFont typeface="Merriweather"/>
              <a:buChar char="-"/>
            </a:pPr>
            <a:r>
              <a:rPr lang="da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Kønsneutrale toiletter i B-bygningen</a:t>
            </a:r>
            <a:endParaRPr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41B47"/>
              </a:buClr>
              <a:buSzPts val="1400"/>
              <a:buFont typeface="Merriweather"/>
              <a:buChar char="-"/>
            </a:pPr>
            <a:r>
              <a:rPr lang="da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Fortsættelse af Kulturudvalget</a:t>
            </a:r>
            <a:endParaRPr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41B47"/>
              </a:buClr>
              <a:buSzPts val="1400"/>
              <a:buFont typeface="Merriweather"/>
              <a:buChar char="-"/>
            </a:pPr>
            <a:r>
              <a:rPr b="1" lang="da">
                <a:solidFill>
                  <a:srgbClr val="741B47"/>
                </a:solidFill>
                <a:latin typeface="Merriweather"/>
                <a:ea typeface="Merriweather"/>
                <a:cs typeface="Merriweather"/>
                <a:sym typeface="Merriweather"/>
              </a:rPr>
              <a:t>Jeres ideer!</a:t>
            </a:r>
            <a:endParaRPr b="1">
              <a:solidFill>
                <a:srgbClr val="741B47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200">
              <a:solidFill>
                <a:schemeClr val="dk2"/>
              </a:solidFill>
            </a:endParaRPr>
          </a:p>
        </p:txBody>
      </p:sp>
      <p:pic>
        <p:nvPicPr>
          <p:cNvPr id="119" name="Google Shape;11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4352" y="255575"/>
            <a:ext cx="1050026" cy="1044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